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1A451-B595-4B83-BB99-7AEAE23B8AC5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208C5-C20F-4188-82A6-77DD1673A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2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D09E9-03EF-4DAC-88B1-1E2B17D8CA8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19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8A9E6-85B7-4432-80C0-6B562955C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5AF3A2-40E3-4193-B3E4-58DF99108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B6F5CC-4F51-48C7-A978-75DB53F3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87C-A9DE-408A-B783-A3127811B35E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B94641-AF4A-486C-B2CC-1D7BAEE9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1865E4-79B9-4BE9-86CE-4E639446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67B-8443-4F4F-B70F-A259F713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90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DD46C-0569-4546-B04D-C8E876D6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100BAB-CFC2-443F-9A12-09A076EE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43B28D-A195-4D78-AC42-C1DAD037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87C-A9DE-408A-B783-A3127811B35E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B7503E-CBA2-4E80-B902-78B37DAC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795333-7EC6-4402-841F-7CD53CE6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67B-8443-4F4F-B70F-A259F713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71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4070C2-ED2B-4974-9E54-3FDDCEFA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028909-2E2B-4462-89C6-2427B1CE1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B6FAD8-0A61-43E3-BD3F-3E5FB092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87C-A9DE-408A-B783-A3127811B35E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D599F0-5A9C-4D58-AC36-0B133BBA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8CD3C-9D9F-4E0B-8BDD-B3DF53A6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67B-8443-4F4F-B70F-A259F713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1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0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de-DE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8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E624F1-ECBF-45AA-B5CD-37C4B3A2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0A1F7-3D7C-4B0E-B14E-5A2DCD7CD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01419D-92F8-46EF-BB69-46F5D3EA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87C-A9DE-408A-B783-A3127811B35E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05CF64-CA06-4211-9848-DD2DCA9D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4A5FC5-E073-4508-BF08-020BB18B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67B-8443-4F4F-B70F-A259F713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08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A3E1B-4F8D-46AC-955E-40239B0F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802101-FCB5-451F-9C76-F3539C55E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F74887-ACFE-4AE5-9C63-6CCFFF8B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87C-A9DE-408A-B783-A3127811B35E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B8CC79-698D-4C31-96AD-DFA6E90F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9B69F0-1D4D-4C3F-87FB-EF0E1D59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67B-8443-4F4F-B70F-A259F713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11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A3FA6-2FC4-467C-A47F-B3CA3B6C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4348E-1243-4D55-898B-315E59BFA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E16377-704D-4956-B3A7-A1BA1B51E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A9189A-A1FA-42F5-ABDD-9FB1C9D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87C-A9DE-408A-B783-A3127811B35E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D75E7E-9081-4DFB-A775-461B01C5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3F7763-65BF-4A20-855F-8BD79BA7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67B-8443-4F4F-B70F-A259F713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74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E0015-BD27-4F98-8918-7C5A8F7D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AB0546-0754-413E-ACBA-4DAA50B65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ABAA24-B967-4311-B0D3-2794D4EFE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3B6491-B0D1-42D4-91B1-F3ADD8292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683885-8D56-40B7-BB98-70A5BD73B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28C85C-7DC9-4CCA-9665-06BFBA07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87C-A9DE-408A-B783-A3127811B35E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3E2891C-3293-4614-A65E-17562ADC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5E993D-03CF-4BF8-BEC2-9E2B074F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67B-8443-4F4F-B70F-A259F713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93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D2E3C2-6E0A-4E10-AE01-2B2B856F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87D3EF-1F4D-461B-9675-AF18E5D4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87C-A9DE-408A-B783-A3127811B35E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3FEC48-47FD-4E60-BD88-46945D6D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532926-9CF3-46D2-8DF2-655AD156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67B-8443-4F4F-B70F-A259F713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44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A6C535-E7BB-4112-8912-A418F9A3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87C-A9DE-408A-B783-A3127811B35E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A29A44-847C-47E7-ADE5-668151C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71F746-A35A-4BFF-AAC7-5EA2EC60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67B-8443-4F4F-B70F-A259F713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10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08257-E118-4C0B-A887-ABA33E9D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6BF345-B1A8-45D0-B499-0FB482F3A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C7AA73-8FEB-46A2-8D97-2EE9609B5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A31BD1-9951-44D4-854E-7D02094C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87C-A9DE-408A-B783-A3127811B35E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F5AAAA-58D1-4D76-BB67-EB373BD7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AB2205-EC04-4B82-8556-A7229B3F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67B-8443-4F4F-B70F-A259F713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22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9687B-6B77-4CA7-B076-67C01FB1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169C17-BDCF-4B75-AF81-3F3939E68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3271E2-3287-4245-9759-4B17B001F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43DB14-E3DF-41CF-A482-717CE9C6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87C-A9DE-408A-B783-A3127811B35E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1D1DFA-4067-4345-A70C-1248DAAC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C34EBD-80FF-4DD9-8FA9-ECF50A20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67B-8443-4F4F-B70F-A259F713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26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A3327E-612D-4399-B73F-8F187D2B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970FC5-AF53-4621-9D72-6F4F4AAE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53A198-7130-4452-806A-F4F4A04E2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F87C-A9DE-408A-B783-A3127811B35E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611D2F-6BBA-44C8-9517-0D60C20BA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D69850-AD18-44F7-B64E-49E19E769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467B-8443-4F4F-B70F-A259F713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31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mustermann@heuking.de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640096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Dr. Philip Kempermann, LL.M.</a:t>
            </a:r>
          </a:p>
          <a:p>
            <a:pPr marL="0" indent="0" algn="ctr">
              <a:buNone/>
            </a:pPr>
            <a:r>
              <a:rPr lang="en-US" sz="1600" dirty="0" err="1">
                <a:solidFill>
                  <a:srgbClr val="00B0F0"/>
                </a:solidFill>
              </a:rPr>
              <a:t>Associé</a:t>
            </a:r>
            <a:r>
              <a:rPr lang="en-US" sz="1600" dirty="0">
                <a:solidFill>
                  <a:srgbClr val="00B0F0"/>
                </a:solidFill>
              </a:rPr>
              <a:t>, Heuking </a:t>
            </a:r>
            <a:r>
              <a:rPr lang="en-US" sz="1600" dirty="0" err="1">
                <a:solidFill>
                  <a:srgbClr val="00B0F0"/>
                </a:solidFill>
              </a:rPr>
              <a:t>Kühn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Lüer</a:t>
            </a:r>
            <a:r>
              <a:rPr lang="en-US" sz="1600" dirty="0">
                <a:solidFill>
                  <a:srgbClr val="00B0F0"/>
                </a:solidFill>
              </a:rPr>
              <a:t> Wojtek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33" y="6205396"/>
            <a:ext cx="2955290" cy="19748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541099" y="3446583"/>
            <a:ext cx="348677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900" dirty="0">
                <a:solidFill>
                  <a:prstClr val="black"/>
                </a:solidFill>
              </a:rPr>
              <a:t>Collaboration et transferts de données: quels types d'accords sont nécessaires?</a:t>
            </a:r>
            <a:endParaRPr lang="de-DE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Exemples de responsabilités conjointes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Facebook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Fanpage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/ Facebook Insights (C-210/16)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Les parties à une étude clinique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Administrations internes d’un groupe de sociétés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Certaines infrastructures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Potentiellement les plates-formes de comparaison de prix qui permettent de contracter directement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...</a:t>
            </a:r>
          </a:p>
          <a:p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698026" cy="365125"/>
          </a:xfrm>
        </p:spPr>
        <p:txBody>
          <a:bodyPr/>
          <a:lstStyle/>
          <a:p>
            <a:r>
              <a:rPr lang="de-DE" dirty="0"/>
              <a:t>Paris 2018   Collaboration and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Responsables conjoints du traitement III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5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4748" y="1825625"/>
            <a:ext cx="8289052" cy="435133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Associé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Membre du barreau depuis 2006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Universités de Bayreuth et Mainz (1997 – 2003)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LL.M. en “Legal </a:t>
            </a:r>
            <a:r>
              <a:rPr lang="fr-FR" sz="1600" b="1" dirty="0" err="1">
                <a:latin typeface="Gulim" panose="020B0600000101010101" pitchFamily="34" charset="-127"/>
                <a:ea typeface="Gulim" panose="020B0600000101010101" pitchFamily="34" charset="-127"/>
              </a:rPr>
              <a:t>Informatics</a:t>
            </a: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” (EULISP), Université de Hanovre et Université de Laponie, Rovaniemi/Fi. (2003 – 2004)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b="1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1600" b="1" u="sng" dirty="0">
                <a:latin typeface="Gulim" panose="020B0600000101010101" pitchFamily="34" charset="-127"/>
                <a:ea typeface="Gulim" panose="020B0600000101010101" pitchFamily="34" charset="-127"/>
              </a:rPr>
              <a:t>Langues</a:t>
            </a: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Allemand, Anglais, Néerlandais</a:t>
            </a:r>
          </a:p>
          <a:p>
            <a:pPr marL="0" indent="0">
              <a:spcBef>
                <a:spcPts val="600"/>
              </a:spcBef>
              <a:buNone/>
            </a:pPr>
            <a:endParaRPr lang="fr-FR" sz="1600" b="1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1600" b="1" u="sng" dirty="0">
                <a:latin typeface="Gulim" panose="020B0600000101010101" pitchFamily="34" charset="-127"/>
                <a:ea typeface="Gulim" panose="020B0600000101010101" pitchFamily="34" charset="-127"/>
              </a:rPr>
              <a:t>Domaines d’expertise</a:t>
            </a: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Droit des nouvelles technologies </a:t>
            </a:r>
          </a:p>
          <a:p>
            <a:pPr>
              <a:spcBef>
                <a:spcPts val="600"/>
              </a:spcBef>
            </a:pP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Droit des données personnelles </a:t>
            </a:r>
          </a:p>
          <a:p>
            <a:pPr>
              <a:spcBef>
                <a:spcPts val="600"/>
              </a:spcBef>
            </a:pP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Droit des médias </a:t>
            </a:r>
          </a:p>
          <a:p>
            <a:pPr>
              <a:spcBef>
                <a:spcPts val="600"/>
              </a:spcBef>
            </a:pPr>
            <a:r>
              <a:rPr lang="fr-FR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Droit antitrust</a:t>
            </a:r>
          </a:p>
          <a:p>
            <a:pPr marL="0" indent="0">
              <a:buNone/>
            </a:pPr>
            <a:endParaRPr lang="en-GB" sz="16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758317" cy="365125"/>
          </a:xfrm>
        </p:spPr>
        <p:txBody>
          <a:bodyPr/>
          <a:lstStyle/>
          <a:p>
            <a:r>
              <a:rPr lang="de-DE" dirty="0"/>
              <a:t>Paris 2018   Collaboration and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Dr. Philip Kempermann, LL.M.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20" y="1620391"/>
            <a:ext cx="1678547" cy="25164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74" y="3313288"/>
            <a:ext cx="3120431" cy="7795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52" y="4528461"/>
            <a:ext cx="2167893" cy="84547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712777" y="4303811"/>
            <a:ext cx="2020375" cy="1319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8063" fontAlgn="base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de-DE" sz="1100" b="1" dirty="0">
                <a:latin typeface="Gulim" panose="020B0600000101010101" pitchFamily="34" charset="-127"/>
                <a:ea typeface="Gulim" panose="020B0600000101010101" pitchFamily="34" charset="-127"/>
              </a:rPr>
              <a:t>Georg-Glock-</a:t>
            </a:r>
            <a:r>
              <a:rPr lang="de-DE" sz="1100" b="1" dirty="0" err="1">
                <a:latin typeface="Gulim" panose="020B0600000101010101" pitchFamily="34" charset="-127"/>
                <a:ea typeface="Gulim" panose="020B0600000101010101" pitchFamily="34" charset="-127"/>
              </a:rPr>
              <a:t>Strasse</a:t>
            </a:r>
            <a:r>
              <a:rPr lang="de-DE" sz="1100" b="1" dirty="0">
                <a:latin typeface="Gulim" panose="020B0600000101010101" pitchFamily="34" charset="-127"/>
                <a:ea typeface="Gulim" panose="020B0600000101010101" pitchFamily="34" charset="-127"/>
              </a:rPr>
              <a:t> 4</a:t>
            </a:r>
          </a:p>
          <a:p>
            <a:pPr lvl="0" defTabSz="1008063" fontAlgn="base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de-DE" sz="1100" b="1" dirty="0">
                <a:latin typeface="Gulim" panose="020B0600000101010101" pitchFamily="34" charset="-127"/>
                <a:ea typeface="Gulim" panose="020B0600000101010101" pitchFamily="34" charset="-127"/>
              </a:rPr>
              <a:t>40474 Düsseldorf/Germany</a:t>
            </a:r>
          </a:p>
          <a:p>
            <a:pPr lvl="0" defTabSz="1008063" fontAlgn="base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de-DE" sz="1100" b="1" dirty="0">
                <a:latin typeface="Gulim" panose="020B0600000101010101" pitchFamily="34" charset="-127"/>
                <a:ea typeface="Gulim" panose="020B0600000101010101" pitchFamily="34" charset="-127"/>
              </a:rPr>
              <a:t>T +49 211 600 55-166</a:t>
            </a:r>
          </a:p>
          <a:p>
            <a:pPr marL="1588" lvl="1" defTabSz="1008063" fontAlgn="base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SzPct val="90000"/>
            </a:pPr>
            <a:r>
              <a:rPr lang="de-DE" sz="1100" b="1" dirty="0">
                <a:latin typeface="Gulim" panose="020B0600000101010101" pitchFamily="34" charset="-127"/>
                <a:ea typeface="Gulim" panose="020B0600000101010101" pitchFamily="34" charset="-127"/>
              </a:rPr>
              <a:t>F +49 211 600 55-160</a:t>
            </a:r>
          </a:p>
          <a:p>
            <a:pPr marL="1588" lvl="1" defTabSz="1008063" fontAlgn="base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SzPct val="90000"/>
            </a:pPr>
            <a:r>
              <a:rPr lang="de-DE" sz="1100" b="1" dirty="0">
                <a:latin typeface="Gulim" panose="020B0600000101010101" pitchFamily="34" charset="-127"/>
                <a:ea typeface="Gulim" panose="020B0600000101010101" pitchFamily="34" charset="-127"/>
                <a:hlinkClick r:id="rId6"/>
              </a:rPr>
              <a:t>p.kempermann@heuking.de</a:t>
            </a:r>
            <a:endParaRPr lang="de-DE" sz="11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464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z="20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Les entreprises collaborent et échangent des données personnelles en permanence</a:t>
            </a:r>
          </a:p>
          <a:p>
            <a:pPr lvl="1"/>
            <a:r>
              <a:rPr lang="fr-FR" sz="16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Contrats de simple fourniture</a:t>
            </a:r>
          </a:p>
          <a:p>
            <a:pPr lvl="1"/>
            <a:r>
              <a:rPr lang="fr-FR" sz="16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Projets de recherche</a:t>
            </a:r>
          </a:p>
          <a:p>
            <a:pPr lvl="1"/>
            <a:r>
              <a:rPr lang="fr-FR" sz="16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Conseil juridique</a:t>
            </a:r>
          </a:p>
          <a:p>
            <a:pPr lvl="1"/>
            <a:r>
              <a:rPr lang="fr-FR" sz="16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Contrats d’agents commerciaux </a:t>
            </a:r>
          </a:p>
          <a:p>
            <a:pPr lvl="1"/>
            <a:r>
              <a:rPr lang="fr-FR" sz="16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Utilisation d’outils informatiques </a:t>
            </a:r>
          </a:p>
          <a:p>
            <a:pPr lvl="1"/>
            <a:r>
              <a:rPr lang="fr-FR" sz="16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Plateformes de commercialisation conjointes</a:t>
            </a:r>
          </a:p>
          <a:p>
            <a:pPr lvl="1"/>
            <a:r>
              <a:rPr lang="fr-FR" sz="16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...</a:t>
            </a:r>
          </a:p>
          <a:p>
            <a:pPr lvl="0"/>
            <a:r>
              <a:rPr lang="fr-FR" sz="20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Qu’est-ce que cela signifie sous le RGPD?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617640" cy="365125"/>
          </a:xfrm>
        </p:spPr>
        <p:txBody>
          <a:bodyPr/>
          <a:lstStyle/>
          <a:p>
            <a:r>
              <a:rPr lang="de-DE" dirty="0"/>
              <a:t>Paris 2018   Collaboration and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7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La collaboration signifie l’échange de données personnelles entre les responsables du traitement 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Les données personnelles sont échangées entre des entités juridiques 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Les entités juridiques peuvent être des responsables du traitement ou des sous-traitants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L’échange de données personnelles nécessite de s’appuyer sur une base légale</a:t>
            </a:r>
          </a:p>
          <a:p>
            <a:pPr marL="0" indent="0">
              <a:buNone/>
            </a:pP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837866" cy="365125"/>
          </a:xfrm>
        </p:spPr>
        <p:txBody>
          <a:bodyPr/>
          <a:lstStyle/>
          <a:p>
            <a:r>
              <a:rPr lang="de-DE" dirty="0"/>
              <a:t>Paris 2018   Collaboration and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collaboration doit s’appuyer sur une base légale 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1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2 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définitions importantes: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Responsable du traitement: Art. 4 no. 7 RGPD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Sous-traitant: Art. 4 no. 8 RGPD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2? Non 3!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Il peut y avoir des responsables conjoints du traitement</a:t>
            </a:r>
          </a:p>
          <a:p>
            <a:pPr lvl="2"/>
            <a:r>
              <a:rPr lang="fr-FR" sz="1800" i="1" baseline="-25000" dirty="0">
                <a:latin typeface="Gulim" panose="020B0600000101010101" pitchFamily="34" charset="-127"/>
                <a:ea typeface="Gulim" panose="020B0600000101010101" pitchFamily="34" charset="-127"/>
              </a:rPr>
              <a:t>“</a:t>
            </a:r>
            <a:r>
              <a:rPr lang="fr-FR" sz="1200" i="1" baseline="-25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200" i="1" dirty="0">
                <a:latin typeface="Gulim" panose="020B0600000101010101" pitchFamily="34" charset="-127"/>
                <a:ea typeface="Gulim" panose="020B0600000101010101" pitchFamily="34" charset="-127"/>
              </a:rPr>
              <a:t>(…) qui seul </a:t>
            </a:r>
            <a:r>
              <a:rPr lang="fr-FR" sz="1200" b="1" i="1" dirty="0">
                <a:latin typeface="Gulim" panose="020B0600000101010101" pitchFamily="34" charset="-127"/>
                <a:ea typeface="Gulim" panose="020B0600000101010101" pitchFamily="34" charset="-127"/>
              </a:rPr>
              <a:t>ou conjointement </a:t>
            </a:r>
            <a:r>
              <a:rPr lang="fr-FR" sz="1200" i="1" dirty="0">
                <a:latin typeface="Gulim" panose="020B0600000101010101" pitchFamily="34" charset="-127"/>
                <a:ea typeface="Gulim" panose="020B0600000101010101" pitchFamily="34" charset="-127"/>
              </a:rPr>
              <a:t>avec d’autres, détermine les finalités et moyens du traitement (…)”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837866" cy="365125"/>
          </a:xfrm>
        </p:spPr>
        <p:txBody>
          <a:bodyPr/>
          <a:lstStyle/>
          <a:p>
            <a:r>
              <a:rPr lang="de-DE" dirty="0"/>
              <a:t>Paris 2018   Collaboration and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Définitions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3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Situation inchangée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Base légale requise 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Pas d’obligation de prévoir comment s’effectue l’échange dans des contrats formels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Fortement recommandé de mettre en place certaines lignes directrices quand même 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Responsabilité individuelle </a:t>
            </a:r>
          </a:p>
          <a:p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698026" cy="365125"/>
          </a:xfrm>
        </p:spPr>
        <p:txBody>
          <a:bodyPr/>
          <a:lstStyle/>
          <a:p>
            <a:r>
              <a:rPr lang="de-DE" dirty="0"/>
              <a:t>Paris 2018   Collaboration and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« Classique » Responsable du traitement à Responsable du traitement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Qu’est-ce qu’un sous-traitant? 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Définition simplifiée: un fournisseur de services agissant pour le compte du responsable du traitement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Nécessaire: pas d’intérêt propre concernant les données personnelles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Doit suivre les instructions du responsable du traitement, Art. 29 RGPD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Transfert “privilégié” du responsable du traitement au sous-traitant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Pas de fondement juridique de l’Art. 6 du RGPD nécessaire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Mais un contrat contraignant est obligatoire, Art. 28 (3) RGPD</a:t>
            </a:r>
          </a:p>
          <a:p>
            <a:pPr lvl="2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Ce contrat peut être sous forme électronique</a:t>
            </a:r>
          </a:p>
          <a:p>
            <a:pPr lvl="2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Le responsable du traitement et le sous-traitant sont tous deux passibles d’amendes si le contrat n’est pas exécuté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837866" cy="365125"/>
          </a:xfrm>
        </p:spPr>
        <p:txBody>
          <a:bodyPr/>
          <a:lstStyle/>
          <a:p>
            <a:r>
              <a:rPr lang="de-DE" dirty="0"/>
              <a:t>Paris 2018   Collaboration and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Responsable du traitement au Sous-traitant I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8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L’Art. 28 (2) et (3) du RGPD liste un catalogue de provisions minimum à faire figurer dans le contrat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Pièges typiques / éléments de négociation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Recours à des sous-traitants ultérieurs</a:t>
            </a:r>
          </a:p>
          <a:p>
            <a:pPr lvl="2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Autorisation générale/ autorisation individuelle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Droits de contrôle</a:t>
            </a:r>
          </a:p>
          <a:p>
            <a:pPr lvl="2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Accès total ou conditionnel pour le responsable du traitement</a:t>
            </a:r>
          </a:p>
          <a:p>
            <a:pPr lvl="2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Accès conditionnel / audits possibles 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Sanctions </a:t>
            </a: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TOMs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:</a:t>
            </a:r>
          </a:p>
          <a:p>
            <a:pPr lvl="2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Qui définit le TOM (modèle opérationnel cible)</a:t>
            </a:r>
          </a:p>
          <a:p>
            <a:pPr lvl="2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Jusqu’à quel niveau de détail?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Modèle du responsable du traitement ou modèle du sous-traitant</a:t>
            </a:r>
          </a:p>
          <a:p>
            <a:pPr lvl="1"/>
            <a:endParaRPr lang="en-GB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758317" cy="365125"/>
          </a:xfrm>
        </p:spPr>
        <p:txBody>
          <a:bodyPr/>
          <a:lstStyle/>
          <a:p>
            <a:r>
              <a:rPr lang="de-DE" dirty="0"/>
              <a:t>Paris 2018   Collaboration and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Responsable du traitement au Sous-traitant II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3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Responsabilité conjointe du traitement: détermination conjointe des finalités et moyens  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Indications de la CJUE sur ce que cela recouvre (C-210/16 –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Wirtschaftsakademie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):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Un contrôle pluraliste est suffisant</a:t>
            </a:r>
          </a:p>
          <a:p>
            <a:pPr lvl="2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Même lorsque des finalités différentes sont poursuivies si les moyens sont les mêmes</a:t>
            </a:r>
          </a:p>
          <a:p>
            <a:pPr lvl="2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Toutes les parties doivent d’une manière ou d’une autre être en mesure d’influencer le traitement</a:t>
            </a:r>
          </a:p>
          <a:p>
            <a:pPr lvl="2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Pas nécessaire que tous les responsables du traitement aient un contrôle total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Une égalité des responsabilités n’est pas requise</a:t>
            </a:r>
          </a:p>
          <a:p>
            <a:pPr lvl="2"/>
            <a:r>
              <a:rPr lang="fr-FR" sz="1200" dirty="0">
                <a:latin typeface="Gulim" panose="020B0600000101010101" pitchFamily="34" charset="-127"/>
                <a:ea typeface="Gulim" panose="020B0600000101010101" pitchFamily="34" charset="-127"/>
              </a:rPr>
              <a:t>Il est possible d’être responsable à des étapes différentes et à des degrés différents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748268" cy="365125"/>
          </a:xfrm>
        </p:spPr>
        <p:txBody>
          <a:bodyPr/>
          <a:lstStyle/>
          <a:p>
            <a:r>
              <a:rPr lang="de-DE" dirty="0"/>
              <a:t>Paris 2018   Collaboration and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Responsables conjoints du traitement I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2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Le seuil pour une responsabilité conjointe du traitement est bas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Un intérêt mutuel dans le traitement pourrait être suffisant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Exigence d’un accord entre les responsables du traitement, Art. 26 RGPD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Mais: la responsabilité conjointe et solidaire s’applique dans tous les cas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Art. 26 tous les responsables du traitement sont passibles d’amendes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Pas de catalogue de provisions minimum à faire figurer dans l’accord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Mais les principes généraux doivent être mis à disposition des personnes concernées (“l’essence”)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Les responsabilités doivent être définies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La responsabilité conjointe n’est pas privilégiée, une base légale pour l’échange de données est requise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Peut nécessiter une analyse d’impact (Art. 35 RGPD)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3130106" cy="365125"/>
          </a:xfrm>
        </p:spPr>
        <p:txBody>
          <a:bodyPr/>
          <a:lstStyle/>
          <a:p>
            <a:r>
              <a:rPr lang="de-DE" dirty="0"/>
              <a:t>Paris 2018   Collaboration and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Responsables conjoints du traitement II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746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880</Words>
  <Application>Microsoft Office PowerPoint</Application>
  <PresentationFormat>Grand écran</PresentationFormat>
  <Paragraphs>132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Gulim</vt:lpstr>
      <vt:lpstr>Arial</vt:lpstr>
      <vt:lpstr>Calibri</vt:lpstr>
      <vt:lpstr>Calibri Light</vt:lpstr>
      <vt:lpstr>Thème Office</vt:lpstr>
      <vt:lpstr>Présentation PowerPoint</vt:lpstr>
      <vt:lpstr>Contexte</vt:lpstr>
      <vt:lpstr>La collaboration doit s’appuyer sur une base légale </vt:lpstr>
      <vt:lpstr>Définitions</vt:lpstr>
      <vt:lpstr>« Classique » Responsable du traitement à Responsable du traitement</vt:lpstr>
      <vt:lpstr>Responsable du traitement au Sous-traitant I</vt:lpstr>
      <vt:lpstr>Responsable du traitement au Sous-traitant II</vt:lpstr>
      <vt:lpstr>Responsables conjoints du traitement I</vt:lpstr>
      <vt:lpstr>Responsables conjoints du traitement II</vt:lpstr>
      <vt:lpstr>Responsables conjoints du traitement III</vt:lpstr>
      <vt:lpstr>Dr. Philip Kempermann, LL.M.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lwa</dc:creator>
  <cp:lastModifiedBy>lwa</cp:lastModifiedBy>
  <cp:revision>25</cp:revision>
  <dcterms:created xsi:type="dcterms:W3CDTF">2018-06-04T13:22:02Z</dcterms:created>
  <dcterms:modified xsi:type="dcterms:W3CDTF">2018-06-04T20:01:53Z</dcterms:modified>
</cp:coreProperties>
</file>